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9d7ec99e34_0_8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9d7ec99e34_0_8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9d7ec99e34_0_7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9d7ec99e34_0_7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9d7ec99e34_0_7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9d7ec99e34_0_7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9d7ec99e34_0_7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9d7ec99e34_0_7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9d7ec99e34_0_7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9d7ec99e34_0_7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9d7ec99e34_0_8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9d7ec99e34_0_8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9d7ec99e34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9d7ec99e34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9d7ec99e34_0_7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9d7ec99e34_0_7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9d7ec99e34_0_7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9d7ec99e34_0_7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9d7ec99e34_0_7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9d7ec99e34_0_7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9d7ec99e34_0_7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9d7ec99e34_0_7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9d7ec99e34_0_7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9d7ec99e34_0_7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9d7ec99e34_0_7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9d7ec99e34_0_7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9d7ec99e34_0_8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9d7ec99e34_0_8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Relationship Id="rId4" Type="http://schemas.openxmlformats.org/officeDocument/2006/relationships/image" Target="../media/image12.jpg"/><Relationship Id="rId5" Type="http://schemas.openxmlformats.org/officeDocument/2006/relationships/image" Target="../media/image10.jpg"/><Relationship Id="rId6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4" Type="http://schemas.openxmlformats.org/officeDocument/2006/relationships/image" Target="../media/image4.png"/><Relationship Id="rId5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68850" y="427475"/>
            <a:ext cx="8520600" cy="106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FFFF"/>
                </a:solidFill>
              </a:rPr>
              <a:t>I raggi cosmici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222975" y="4350900"/>
            <a:ext cx="54981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</a:rPr>
              <a:t>Liceo Scientifico “Respighi”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</a:rPr>
              <a:t>21 novembre 2023 - ICD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4725" y="4282550"/>
            <a:ext cx="1129275" cy="86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>
            <p:ph type="title"/>
          </p:nvPr>
        </p:nvSpPr>
        <p:spPr>
          <a:xfrm>
            <a:off x="311700" y="418425"/>
            <a:ext cx="31425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Perché studiare i RC?</a:t>
            </a:r>
            <a:endParaRPr b="1"/>
          </a:p>
        </p:txBody>
      </p:sp>
      <p:sp>
        <p:nvSpPr>
          <p:cNvPr id="120" name="Google Shape;120;p22"/>
          <p:cNvSpPr txBox="1"/>
          <p:nvPr>
            <p:ph idx="1" type="body"/>
          </p:nvPr>
        </p:nvSpPr>
        <p:spPr>
          <a:xfrm>
            <a:off x="70875" y="1389600"/>
            <a:ext cx="35205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36550" lvl="0" marL="457200" rtl="0" algn="l">
              <a:spcBef>
                <a:spcPts val="1200"/>
              </a:spcBef>
              <a:spcAft>
                <a:spcPts val="0"/>
              </a:spcAft>
              <a:buSzPts val="1700"/>
              <a:buChar char="-"/>
            </a:pPr>
            <a:r>
              <a:rPr lang="it" sz="1700"/>
              <a:t>per conoscere la loro composizione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it" sz="1700"/>
              <a:t>per conoscere la loro energia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700"/>
              <a:t>e non per arrivare alle sorgenti!</a:t>
            </a:r>
            <a:endParaRPr sz="1700"/>
          </a:p>
        </p:txBody>
      </p:sp>
      <p:pic>
        <p:nvPicPr>
          <p:cNvPr id="121" name="Google Shape;1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9000" y="678175"/>
            <a:ext cx="5384999" cy="3630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3"/>
          <p:cNvPicPr preferRelativeResize="0"/>
          <p:nvPr/>
        </p:nvPicPr>
        <p:blipFill rotWithShape="1">
          <a:blip r:embed="rId3">
            <a:alphaModFix/>
          </a:blip>
          <a:srcRect b="9848" l="4506" r="5727" t="13026"/>
          <a:stretch/>
        </p:blipFill>
        <p:spPr>
          <a:xfrm rot="5400000">
            <a:off x="-631499" y="631501"/>
            <a:ext cx="3551275" cy="228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3"/>
          <p:cNvPicPr preferRelativeResize="0"/>
          <p:nvPr/>
        </p:nvPicPr>
        <p:blipFill rotWithShape="1">
          <a:blip r:embed="rId4">
            <a:alphaModFix/>
          </a:blip>
          <a:srcRect b="7593" l="3006" r="2152" t="8773"/>
          <a:stretch/>
        </p:blipFill>
        <p:spPr>
          <a:xfrm rot="5400000">
            <a:off x="1698812" y="2251388"/>
            <a:ext cx="3481575" cy="230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3"/>
          <p:cNvPicPr preferRelativeResize="0"/>
          <p:nvPr/>
        </p:nvPicPr>
        <p:blipFill rotWithShape="1">
          <a:blip r:embed="rId5">
            <a:alphaModFix/>
          </a:blip>
          <a:srcRect b="9608" l="3381" r="4222" t="10519"/>
          <a:stretch/>
        </p:blipFill>
        <p:spPr>
          <a:xfrm rot="5400000">
            <a:off x="3956974" y="654474"/>
            <a:ext cx="3605850" cy="2337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3"/>
          <p:cNvPicPr preferRelativeResize="0"/>
          <p:nvPr/>
        </p:nvPicPr>
        <p:blipFill rotWithShape="1">
          <a:blip r:embed="rId6">
            <a:alphaModFix/>
          </a:blip>
          <a:srcRect b="8349" l="4145" r="5926" t="13027"/>
          <a:stretch/>
        </p:blipFill>
        <p:spPr>
          <a:xfrm rot="5400000">
            <a:off x="6337474" y="2336975"/>
            <a:ext cx="3390150" cy="222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980"/>
              <a:t>L’uomo ha creato una sorgente artificiale di particelle:</a:t>
            </a:r>
            <a:endParaRPr sz="2980"/>
          </a:p>
        </p:txBody>
      </p:sp>
      <p:sp>
        <p:nvSpPr>
          <p:cNvPr id="135" name="Google Shape;135;p2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200"/>
              <a:t>GLI </a:t>
            </a:r>
            <a:r>
              <a:rPr b="1" lang="it" sz="3200"/>
              <a:t>ACCELERATORI!</a:t>
            </a:r>
            <a:endParaRPr b="1" sz="3200"/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0"/>
            <a:ext cx="4528500" cy="254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9250" y="2571749"/>
            <a:ext cx="4533997" cy="254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" y="0"/>
            <a:ext cx="655218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0175"/>
            <a:ext cx="6478551" cy="41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6"/>
          <p:cNvSpPr txBox="1"/>
          <p:nvPr/>
        </p:nvSpPr>
        <p:spPr>
          <a:xfrm>
            <a:off x="6757400" y="1090400"/>
            <a:ext cx="2251800" cy="32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300">
                <a:solidFill>
                  <a:srgbClr val="1C4587"/>
                </a:solidFill>
              </a:rPr>
              <a:t>A</a:t>
            </a:r>
            <a:endParaRPr b="1" sz="25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500">
                <a:solidFill>
                  <a:srgbClr val="1C4587"/>
                </a:solidFill>
              </a:rPr>
              <a:t>CACCIA </a:t>
            </a:r>
            <a:endParaRPr b="1" sz="25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500">
                <a:solidFill>
                  <a:srgbClr val="1C4587"/>
                </a:solidFill>
              </a:rPr>
              <a:t>DI</a:t>
            </a:r>
            <a:endParaRPr b="1" sz="25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500">
                <a:solidFill>
                  <a:srgbClr val="1C4587"/>
                </a:solidFill>
              </a:rPr>
              <a:t>PARTICELLE</a:t>
            </a:r>
            <a:endParaRPr b="1" sz="25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675" y="0"/>
            <a:ext cx="676533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Cosa sappiamo?</a:t>
            </a:r>
            <a:endParaRPr b="1"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arenR"/>
            </a:pPr>
            <a:r>
              <a:rPr lang="it"/>
              <a:t>I raggi cosmici sono …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arenR"/>
            </a:pPr>
            <a:r>
              <a:rPr lang="it"/>
              <a:t>Quali sono le sorgenti dei RC?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arenR"/>
            </a:pPr>
            <a:r>
              <a:rPr lang="it"/>
              <a:t>I raggi cosmici arrivano fino a noi?</a:t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3250" y="514350"/>
            <a:ext cx="3810749" cy="3810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61775"/>
            <a:ext cx="2808000" cy="84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2360"/>
              <a:t>La radioattività naturale</a:t>
            </a:r>
            <a:endParaRPr b="1" sz="2360"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435325"/>
            <a:ext cx="3165300" cy="31794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5600"/>
              <a:t>Becquerel (1896)</a:t>
            </a:r>
            <a:endParaRPr i="1" sz="5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5600"/>
              <a:t>Uranio</a:t>
            </a:r>
            <a:endParaRPr i="1" sz="5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5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5928"/>
              <a:t>3 tipi di decadimenti:</a:t>
            </a:r>
            <a:endParaRPr sz="5928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5928"/>
              <a:t>raggi α             nuclei di He</a:t>
            </a:r>
            <a:endParaRPr sz="5928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5928"/>
              <a:t>raggi β</a:t>
            </a:r>
            <a:r>
              <a:rPr b="1" lang="it" sz="5928"/>
              <a:t>             </a:t>
            </a:r>
            <a:r>
              <a:rPr lang="it" sz="5928"/>
              <a:t>elettroni/positroni</a:t>
            </a:r>
            <a:endParaRPr sz="5928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5928"/>
              <a:t>raggi γ             fotoni</a:t>
            </a:r>
            <a:endParaRPr sz="5928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5928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3650" y="152400"/>
            <a:ext cx="422916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/>
          <p:nvPr/>
        </p:nvSpPr>
        <p:spPr>
          <a:xfrm>
            <a:off x="1190975" y="3159250"/>
            <a:ext cx="297300" cy="189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5"/>
          <p:cNvSpPr/>
          <p:nvPr/>
        </p:nvSpPr>
        <p:spPr>
          <a:xfrm>
            <a:off x="1190975" y="3551675"/>
            <a:ext cx="297300" cy="189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5"/>
          <p:cNvSpPr/>
          <p:nvPr/>
        </p:nvSpPr>
        <p:spPr>
          <a:xfrm>
            <a:off x="1190975" y="3944100"/>
            <a:ext cx="297300" cy="189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4835400" y="118875"/>
            <a:ext cx="4045200" cy="962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800"/>
              <a:t>Un pò di storia…</a:t>
            </a:r>
            <a:endParaRPr b="1" sz="3800"/>
          </a:p>
        </p:txBody>
      </p:sp>
      <p:sp>
        <p:nvSpPr>
          <p:cNvPr id="79" name="Google Shape;79;p16"/>
          <p:cNvSpPr txBox="1"/>
          <p:nvPr>
            <p:ph idx="1" type="subTitle"/>
          </p:nvPr>
        </p:nvSpPr>
        <p:spPr>
          <a:xfrm>
            <a:off x="196925" y="118875"/>
            <a:ext cx="4045200" cy="236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2300">
                <a:solidFill>
                  <a:schemeClr val="dk1"/>
                </a:solidFill>
              </a:rPr>
              <a:t>7 agosto 1912</a:t>
            </a:r>
            <a:endParaRPr i="1" sz="23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666666"/>
                </a:solidFill>
              </a:rPr>
              <a:t>V. F. Hess ha effettuato un volo in pallone fino a 5350 m con strumentazione scientifica per misurare l’intensità della radiazione ambientale e rileva che:</a:t>
            </a:r>
            <a:endParaRPr>
              <a:solidFill>
                <a:srgbClr val="666666"/>
              </a:solidFill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333475"/>
            <a:ext cx="4572001" cy="381001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>
            <p:ph idx="1" type="subTitle"/>
          </p:nvPr>
        </p:nvSpPr>
        <p:spPr>
          <a:xfrm>
            <a:off x="196925" y="2571750"/>
            <a:ext cx="4045200" cy="253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➔"/>
            </a:pPr>
            <a:r>
              <a:rPr lang="it" sz="2000">
                <a:solidFill>
                  <a:schemeClr val="dk1"/>
                </a:solidFill>
              </a:rPr>
              <a:t>diminuisce lentamente con l’altezza fino a stabilizzarsi intorno ai 700 m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➔"/>
            </a:pPr>
            <a:r>
              <a:rPr lang="it" sz="2000">
                <a:solidFill>
                  <a:schemeClr val="dk1"/>
                </a:solidFill>
              </a:rPr>
              <a:t>a partire dai 1500 m di quota riprende ad aumentare fino ai 5000 m (doppia rispetto a terra!)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➔"/>
            </a:pPr>
            <a:r>
              <a:rPr lang="it" sz="2000">
                <a:solidFill>
                  <a:schemeClr val="dk1"/>
                </a:solidFill>
              </a:rPr>
              <a:t>non cambiano le misurazioni di giorno e di notte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265500" y="336025"/>
            <a:ext cx="4045200" cy="211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 caccia delle particelle cosmiche</a:t>
            </a:r>
            <a:endParaRPr/>
          </a:p>
        </p:txBody>
      </p:sp>
      <p:sp>
        <p:nvSpPr>
          <p:cNvPr id="87" name="Google Shape;87;p17"/>
          <p:cNvSpPr txBox="1"/>
          <p:nvPr>
            <p:ph idx="1" type="subTitle"/>
          </p:nvPr>
        </p:nvSpPr>
        <p:spPr>
          <a:xfrm>
            <a:off x="265500" y="2747800"/>
            <a:ext cx="4045200" cy="18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Nuove tecnologie:</a:t>
            </a:r>
            <a:endParaRPr/>
          </a:p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it"/>
              <a:t>contatori Geiger</a:t>
            </a:r>
            <a:endParaRPr/>
          </a:p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it"/>
              <a:t>camera a nebbia</a:t>
            </a:r>
            <a:endParaRPr/>
          </a:p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it"/>
              <a:t>camera a bolle</a:t>
            </a:r>
            <a:endParaRPr/>
          </a:p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it"/>
              <a:t>circuiti per coincidenze</a:t>
            </a:r>
            <a:endParaRPr/>
          </a:p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it"/>
              <a:t>emulsioni nucleari</a:t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7450" y="152400"/>
            <a:ext cx="362902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title"/>
          </p:nvPr>
        </p:nvSpPr>
        <p:spPr>
          <a:xfrm>
            <a:off x="265500" y="724075"/>
            <a:ext cx="4045200" cy="199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3680"/>
              <a:t>SORGENTI NATURALI DI RAGGI COSMICI</a:t>
            </a:r>
            <a:endParaRPr sz="3680"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438" y="2959300"/>
            <a:ext cx="4281329" cy="212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7750" y="143725"/>
            <a:ext cx="257175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4881" y="2910225"/>
            <a:ext cx="3949117" cy="2221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265500" y="67300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Cosa sono?</a:t>
            </a: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50" y="1866925"/>
            <a:ext cx="4528499" cy="3117752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/>
          <p:nvPr/>
        </p:nvSpPr>
        <p:spPr>
          <a:xfrm>
            <a:off x="4892525" y="331525"/>
            <a:ext cx="3957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100">
                <a:solidFill>
                  <a:schemeClr val="dk1"/>
                </a:solidFill>
              </a:rPr>
              <a:t>I raggi cosmici sono particelle elettricamente cariche di origine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100">
                <a:solidFill>
                  <a:schemeClr val="dk1"/>
                </a:solidFill>
              </a:rPr>
              <a:t>extraterrestre che colpiscono la Terra da ogni direzione:</a:t>
            </a:r>
            <a:endParaRPr sz="2100">
              <a:solidFill>
                <a:schemeClr val="dk1"/>
              </a:solidFill>
            </a:endParaRPr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7599" y="2030000"/>
            <a:ext cx="4286851" cy="2632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2281" y="0"/>
            <a:ext cx="689943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750" y="0"/>
            <a:ext cx="754849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