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embeddedFontLst>
    <p:embeddedFont>
      <p:font typeface="Playfair Display"/>
      <p:regular r:id="rId34"/>
      <p:bold r:id="rId35"/>
      <p:italic r:id="rId36"/>
      <p:boldItalic r:id="rId37"/>
    </p:embeddedFont>
    <p:embeddedFont>
      <p:font typeface="La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italic.fntdata"/><Relationship Id="rId20" Type="http://schemas.openxmlformats.org/officeDocument/2006/relationships/slide" Target="slides/slide15.xml"/><Relationship Id="rId41" Type="http://schemas.openxmlformats.org/officeDocument/2006/relationships/font" Target="fonts/La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PlayfairDisplay-bold.fntdata"/><Relationship Id="rId12" Type="http://schemas.openxmlformats.org/officeDocument/2006/relationships/slide" Target="slides/slide7.xml"/><Relationship Id="rId34" Type="http://schemas.openxmlformats.org/officeDocument/2006/relationships/font" Target="fonts/PlayfairDisplay-regular.fntdata"/><Relationship Id="rId15" Type="http://schemas.openxmlformats.org/officeDocument/2006/relationships/slide" Target="slides/slide10.xml"/><Relationship Id="rId37" Type="http://schemas.openxmlformats.org/officeDocument/2006/relationships/font" Target="fonts/PlayfairDisplay-boldItalic.fntdata"/><Relationship Id="rId14" Type="http://schemas.openxmlformats.org/officeDocument/2006/relationships/slide" Target="slides/slide9.xml"/><Relationship Id="rId36" Type="http://schemas.openxmlformats.org/officeDocument/2006/relationships/font" Target="fonts/PlayfairDisplay-italic.fntdata"/><Relationship Id="rId17" Type="http://schemas.openxmlformats.org/officeDocument/2006/relationships/slide" Target="slides/slide12.xml"/><Relationship Id="rId39" Type="http://schemas.openxmlformats.org/officeDocument/2006/relationships/font" Target="fonts/Lato-bold.fntdata"/><Relationship Id="rId16" Type="http://schemas.openxmlformats.org/officeDocument/2006/relationships/slide" Target="slides/slide11.xml"/><Relationship Id="rId38" Type="http://schemas.openxmlformats.org/officeDocument/2006/relationships/font" Target="fonts/La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c99200cd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c99200cd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9c99200cd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9c99200cd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c99200cd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9c99200cd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9c99200cd2_0_7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9c99200cd2_0_7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9c99200cd2_0_8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9c99200cd2_0_8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9c99200cd2_0_8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9c99200cd2_0_8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c99200cd2_0_8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9c99200cd2_0_8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9c99200cd2_0_7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9c99200cd2_0_7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c99200cd2_0_7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9c99200cd2_0_7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9c99200cd2_0_7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9c99200cd2_0_7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c99200c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c99200c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9c99200cd2_0_8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9c99200cd2_0_8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9c99200cd2_0_8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9c99200cd2_0_8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9c99200cd2_0_8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9c99200cd2_0_8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9c99200cd2_0_8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9c99200cd2_0_8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9c99200cd2_0_7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9c99200cd2_0_7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9c99200cd2_0_8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9c99200cd2_0_8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9c99200cd2_0_7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9c99200cd2_0_7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9c99200cd2_0_7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9c99200cd2_0_7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9c99200cd2_0_8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9c99200cd2_0_8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c99200cd2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c99200cd2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c99200cd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c99200cd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c99200cd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c99200cd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c99200cd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c99200cd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9c99200cd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9c99200cd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c99200cd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9c99200cd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c99200cd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c99200cd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padlet.com/samanthaaimi/icd2023-sdw0y9cgilcvslij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2886700" y="1405675"/>
            <a:ext cx="3370500" cy="18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International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Cosmic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800800" y="3678750"/>
            <a:ext cx="7542300" cy="39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Liceo Scientifico Respighi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26695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1550" y="69425"/>
            <a:ext cx="1883225" cy="143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Regole per l’attività</a:t>
            </a:r>
            <a:endParaRPr b="1"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871225"/>
            <a:ext cx="8520600" cy="27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it"/>
              <a:t>Divertitevi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arenR"/>
            </a:pPr>
            <a:r>
              <a:rPr lang="it"/>
              <a:t>Non esistono IDEE stupide, solo INTUIZIONI: non scartate nulla!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arenR"/>
            </a:pPr>
            <a:r>
              <a:rPr lang="it"/>
              <a:t>L’unione fa la forza</a:t>
            </a: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6750" y="0"/>
            <a:ext cx="4127250" cy="22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Obiettivo: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creare il supereroe AstroB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650250"/>
            <a:ext cx="8520600" cy="31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it"/>
              <a:t>disegnare AstroB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it"/>
              <a:t>descrivere AstroB e il suo superpotere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it"/>
              <a:t>indicare la particella cosmica responsabile del superpotere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it"/>
              <a:t>realizzare il poster</a:t>
            </a:r>
            <a:endParaRPr/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7325" y="0"/>
            <a:ext cx="3646675" cy="181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Riflessione guidata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6667200" y="3281100"/>
            <a:ext cx="2405700" cy="15576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152475"/>
            <a:ext cx="8520600" cy="9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it"/>
              <a:t>Disegnate una barca schematica nel secondo quadrante del cartellone e una linea del mare che separa la vela e lo scafo</a:t>
            </a:r>
            <a:r>
              <a:rPr b="1" lang="it"/>
              <a:t>.</a:t>
            </a:r>
            <a:endParaRPr/>
          </a:p>
        </p:txBody>
      </p:sp>
      <p:pic>
        <p:nvPicPr>
          <p:cNvPr id="142" name="Google Shape;14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5250" y="2119075"/>
            <a:ext cx="4282486" cy="2719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5"/>
          <p:cNvSpPr/>
          <p:nvPr/>
        </p:nvSpPr>
        <p:spPr>
          <a:xfrm>
            <a:off x="6907800" y="3726975"/>
            <a:ext cx="1924500" cy="962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44" name="Google Shape;144;p25"/>
          <p:cNvCxnSpPr>
            <a:stCxn id="143" idx="1"/>
            <a:endCxn id="143" idx="3"/>
          </p:cNvCxnSpPr>
          <p:nvPr/>
        </p:nvCxnSpPr>
        <p:spPr>
          <a:xfrm>
            <a:off x="6907800" y="4208175"/>
            <a:ext cx="1924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25"/>
          <p:cNvCxnSpPr>
            <a:stCxn id="143" idx="0"/>
            <a:endCxn id="143" idx="2"/>
          </p:cNvCxnSpPr>
          <p:nvPr/>
        </p:nvCxnSpPr>
        <p:spPr>
          <a:xfrm>
            <a:off x="7870050" y="3726975"/>
            <a:ext cx="0" cy="96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6" name="Google Shape;146;p25"/>
          <p:cNvSpPr txBox="1"/>
          <p:nvPr/>
        </p:nvSpPr>
        <p:spPr>
          <a:xfrm>
            <a:off x="8019450" y="38265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7040250" y="38265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8" name="Google Shape;148;p25"/>
          <p:cNvSpPr txBox="1"/>
          <p:nvPr/>
        </p:nvSpPr>
        <p:spPr>
          <a:xfrm>
            <a:off x="7040250" y="42745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3°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25"/>
          <p:cNvSpPr txBox="1"/>
          <p:nvPr/>
        </p:nvSpPr>
        <p:spPr>
          <a:xfrm>
            <a:off x="8019450" y="42745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4°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0" name="Google Shape;150;p25"/>
          <p:cNvSpPr txBox="1"/>
          <p:nvPr/>
        </p:nvSpPr>
        <p:spPr>
          <a:xfrm>
            <a:off x="7430400" y="3214200"/>
            <a:ext cx="8793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NB: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 (1)</a:t>
            </a:r>
            <a:endParaRPr/>
          </a:p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311700" y="1335000"/>
            <a:ext cx="8520600" cy="33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Nella parte superiore della barca inserite dei post-it in cui</a:t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evidenziate gli aspetti positivi, </a:t>
            </a:r>
            <a:r>
              <a:rPr b="1" lang="it"/>
              <a:t>che rilevate ora e che</a:t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vi aiutano a stare bene in classe.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[5 min]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 (1)</a:t>
            </a:r>
            <a:endParaRPr/>
          </a:p>
        </p:txBody>
      </p:sp>
      <p:sp>
        <p:nvSpPr>
          <p:cNvPr id="162" name="Google Shape;162;p27"/>
          <p:cNvSpPr txBox="1"/>
          <p:nvPr>
            <p:ph idx="1" type="body"/>
          </p:nvPr>
        </p:nvSpPr>
        <p:spPr>
          <a:xfrm>
            <a:off x="311700" y="1401350"/>
            <a:ext cx="8520600" cy="34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Nella parte inferiore della barca inserite dei post-it in cui</a:t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evidenziate gli aspetti negativi, che rappresentano ora degli ostacoli,</a:t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problemi, difficoltà nello stare bene insieme in classe .</a:t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[5 min]</a:t>
            </a: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 (1)</a:t>
            </a:r>
            <a:endParaRPr/>
          </a:p>
        </p:txBody>
      </p:sp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79425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008"/>
              <a:t>Leggi e interpreta la barca che avete costruito insieme:</a:t>
            </a:r>
            <a:endParaRPr i="1" sz="2008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008"/>
              <a:t> rispetto al tuo stare a scuola,</a:t>
            </a:r>
            <a:endParaRPr i="1" sz="2008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008"/>
              <a:t>quali emozioni provi più frequentemente nella tua classe?</a:t>
            </a:r>
            <a:r>
              <a:rPr i="1" lang="it" sz="2008"/>
              <a:t> </a:t>
            </a:r>
            <a:endParaRPr sz="2008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8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008"/>
              <a:t>Usa un post-it e collocalo nel terzo quadrante.</a:t>
            </a:r>
            <a:r>
              <a:rPr lang="it" sz="2008"/>
              <a:t> </a:t>
            </a:r>
            <a:endParaRPr sz="2008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8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008"/>
              <a:t>[5 minuti]</a:t>
            </a:r>
            <a:endParaRPr sz="2008"/>
          </a:p>
        </p:txBody>
      </p:sp>
      <p:pic>
        <p:nvPicPr>
          <p:cNvPr descr="Inside Out - Film (2015) - MYmovies.it" id="169" name="Google Shape;16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1150" y="2923275"/>
            <a:ext cx="1492850" cy="213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Sintesi e progettazione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su carta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</a:t>
            </a:r>
            <a:endParaRPr/>
          </a:p>
        </p:txBody>
      </p:sp>
      <p:sp>
        <p:nvSpPr>
          <p:cNvPr id="180" name="Google Shape;180;p30"/>
          <p:cNvSpPr txBox="1"/>
          <p:nvPr>
            <p:ph idx="1" type="body"/>
          </p:nvPr>
        </p:nvSpPr>
        <p:spPr>
          <a:xfrm>
            <a:off x="311700" y="1412863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7394"/>
              <a:t>Disegnate 4 riquadri come i seguenti nel lato alto nel  primo quadrante  del foglio:</a:t>
            </a:r>
            <a:endParaRPr sz="7394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0"/>
          <p:cNvSpPr/>
          <p:nvPr/>
        </p:nvSpPr>
        <p:spPr>
          <a:xfrm>
            <a:off x="188500" y="2434375"/>
            <a:ext cx="1858200" cy="713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Qualità positiva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2" name="Google Shape;182;p30"/>
          <p:cNvSpPr/>
          <p:nvPr/>
        </p:nvSpPr>
        <p:spPr>
          <a:xfrm>
            <a:off x="2478175" y="2434375"/>
            <a:ext cx="1858200" cy="713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Qualità negativa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3" name="Google Shape;183;p30"/>
          <p:cNvSpPr/>
          <p:nvPr/>
        </p:nvSpPr>
        <p:spPr>
          <a:xfrm>
            <a:off x="4726138" y="2434375"/>
            <a:ext cx="1858200" cy="713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Emozione positiva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6974125" y="2434375"/>
            <a:ext cx="1858200" cy="713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Emozione negativa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30"/>
          <p:cNvSpPr txBox="1"/>
          <p:nvPr>
            <p:ph idx="1" type="body"/>
          </p:nvPr>
        </p:nvSpPr>
        <p:spPr>
          <a:xfrm>
            <a:off x="311700" y="3971088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7394"/>
              <a:t>NB</a:t>
            </a:r>
            <a:r>
              <a:rPr lang="it" sz="7394"/>
              <a:t>: questa è la suddivisione in quadranti (Q)</a:t>
            </a:r>
            <a:endParaRPr sz="7394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0"/>
          <p:cNvSpPr/>
          <p:nvPr/>
        </p:nvSpPr>
        <p:spPr>
          <a:xfrm>
            <a:off x="5414950" y="3861275"/>
            <a:ext cx="1924500" cy="96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87" name="Google Shape;187;p30"/>
          <p:cNvCxnSpPr>
            <a:stCxn id="186" idx="1"/>
            <a:endCxn id="186" idx="3"/>
          </p:cNvCxnSpPr>
          <p:nvPr/>
        </p:nvCxnSpPr>
        <p:spPr>
          <a:xfrm>
            <a:off x="5414950" y="4342475"/>
            <a:ext cx="1924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30"/>
          <p:cNvCxnSpPr>
            <a:stCxn id="186" idx="0"/>
            <a:endCxn id="186" idx="2"/>
          </p:cNvCxnSpPr>
          <p:nvPr/>
        </p:nvCxnSpPr>
        <p:spPr>
          <a:xfrm>
            <a:off x="6377200" y="3861275"/>
            <a:ext cx="0" cy="96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9" name="Google Shape;189;p30"/>
          <p:cNvSpPr txBox="1"/>
          <p:nvPr/>
        </p:nvSpPr>
        <p:spPr>
          <a:xfrm>
            <a:off x="6526600" y="3960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0" name="Google Shape;190;p30"/>
          <p:cNvSpPr txBox="1"/>
          <p:nvPr/>
        </p:nvSpPr>
        <p:spPr>
          <a:xfrm>
            <a:off x="5547400" y="3960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30"/>
          <p:cNvSpPr txBox="1"/>
          <p:nvPr/>
        </p:nvSpPr>
        <p:spPr>
          <a:xfrm>
            <a:off x="5547400" y="4408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6526600" y="4408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93" name="Google Shape;193;p30"/>
          <p:cNvCxnSpPr/>
          <p:nvPr/>
        </p:nvCxnSpPr>
        <p:spPr>
          <a:xfrm flipH="1" rot="10800000">
            <a:off x="6370000" y="3890875"/>
            <a:ext cx="993600" cy="3600"/>
          </a:xfrm>
          <a:prstGeom prst="straightConnector1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</p:cxnSp>
      <p:cxnSp>
        <p:nvCxnSpPr>
          <p:cNvPr id="194" name="Google Shape;194;p30"/>
          <p:cNvCxnSpPr/>
          <p:nvPr/>
        </p:nvCxnSpPr>
        <p:spPr>
          <a:xfrm>
            <a:off x="6659350" y="1870250"/>
            <a:ext cx="165900" cy="1758900"/>
          </a:xfrm>
          <a:prstGeom prst="straightConnector1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1 -2 -4 - tutti</a:t>
            </a:r>
            <a:endParaRPr/>
          </a:p>
        </p:txBody>
      </p:sp>
      <p:sp>
        <p:nvSpPr>
          <p:cNvPr id="200" name="Google Shape;200;p31"/>
          <p:cNvSpPr txBox="1"/>
          <p:nvPr>
            <p:ph idx="1" type="body"/>
          </p:nvPr>
        </p:nvSpPr>
        <p:spPr>
          <a:xfrm>
            <a:off x="311700" y="1296800"/>
            <a:ext cx="8520600" cy="34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3"/>
              <a:buNone/>
            </a:pPr>
            <a:r>
              <a:t/>
            </a:r>
            <a:endParaRPr b="1" sz="180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43"/>
              <a:buNone/>
            </a:pPr>
            <a:r>
              <a:rPr b="1" lang="it" sz="4336"/>
              <a:t>Inserite dei post-it sotto i 4 riquadri organizzati, facendo riferimento all’attività appena svolta.</a:t>
            </a:r>
            <a:endParaRPr b="1" sz="4336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43"/>
              <a:buNone/>
            </a:pPr>
            <a:r>
              <a:t/>
            </a:r>
            <a:endParaRPr b="1" sz="4336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43"/>
              <a:buNone/>
            </a:pPr>
            <a:r>
              <a:rPr lang="it" sz="4336"/>
              <a:t>1 minuto: riflessione individuale.</a:t>
            </a:r>
            <a:endParaRPr sz="4336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43"/>
              <a:buNone/>
            </a:pPr>
            <a:r>
              <a:rPr lang="it" sz="4336"/>
              <a:t>2 minuti: condivisione in coppia (prendendo appunti).</a:t>
            </a:r>
            <a:endParaRPr sz="4336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43"/>
              <a:buNone/>
            </a:pPr>
            <a:r>
              <a:rPr lang="it" sz="4336"/>
              <a:t>4 minuti: condivisione in 4 (</a:t>
            </a:r>
            <a:r>
              <a:rPr lang="it" sz="4336"/>
              <a:t>inserendo post-it</a:t>
            </a:r>
            <a:r>
              <a:rPr lang="it" sz="4336"/>
              <a:t>).</a:t>
            </a:r>
            <a:endParaRPr sz="4336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43"/>
              <a:buNone/>
            </a:pPr>
            <a:r>
              <a:rPr lang="it" sz="4336"/>
              <a:t>Plenaria in team</a:t>
            </a:r>
            <a:endParaRPr sz="4336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SzPts val="143"/>
              <a:buNone/>
            </a:pPr>
            <a:r>
              <a:t/>
            </a:r>
            <a:endParaRPr sz="433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Workshop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</a:t>
            </a:r>
            <a:endParaRPr/>
          </a:p>
        </p:txBody>
      </p:sp>
      <p:sp>
        <p:nvSpPr>
          <p:cNvPr id="206" name="Google Shape;206;p32"/>
          <p:cNvSpPr txBox="1"/>
          <p:nvPr>
            <p:ph idx="1" type="body"/>
          </p:nvPr>
        </p:nvSpPr>
        <p:spPr>
          <a:xfrm>
            <a:off x="311700" y="1412863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7394"/>
              <a:t>Disegnate 2 riquadri come i seguenti nel lato alto nel  quarto quadrante  del foglio:</a:t>
            </a:r>
            <a:endParaRPr sz="7394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2"/>
          <p:cNvSpPr/>
          <p:nvPr/>
        </p:nvSpPr>
        <p:spPr>
          <a:xfrm>
            <a:off x="775875" y="2356450"/>
            <a:ext cx="1858200" cy="713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La “q</a:t>
            </a:r>
            <a:r>
              <a:rPr lang="it">
                <a:latin typeface="Lato"/>
                <a:ea typeface="Lato"/>
                <a:cs typeface="Lato"/>
                <a:sym typeface="Lato"/>
              </a:rPr>
              <a:t>ualità” di AstroB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32"/>
          <p:cNvSpPr/>
          <p:nvPr/>
        </p:nvSpPr>
        <p:spPr>
          <a:xfrm>
            <a:off x="3277925" y="2356438"/>
            <a:ext cx="1858200" cy="713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Il superpotere di AstroB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9" name="Google Shape;209;p32"/>
          <p:cNvSpPr txBox="1"/>
          <p:nvPr>
            <p:ph idx="1" type="body"/>
          </p:nvPr>
        </p:nvSpPr>
        <p:spPr>
          <a:xfrm>
            <a:off x="311700" y="3971088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7394"/>
              <a:t>NB: questa è la suddivisione in quadranti (Q)</a:t>
            </a:r>
            <a:endParaRPr sz="7394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2"/>
          <p:cNvSpPr/>
          <p:nvPr/>
        </p:nvSpPr>
        <p:spPr>
          <a:xfrm>
            <a:off x="5414950" y="3861275"/>
            <a:ext cx="1924500" cy="96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11" name="Google Shape;211;p32"/>
          <p:cNvCxnSpPr>
            <a:stCxn id="210" idx="1"/>
            <a:endCxn id="210" idx="3"/>
          </p:cNvCxnSpPr>
          <p:nvPr/>
        </p:nvCxnSpPr>
        <p:spPr>
          <a:xfrm>
            <a:off x="5414950" y="4342475"/>
            <a:ext cx="1924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2" name="Google Shape;212;p32"/>
          <p:cNvCxnSpPr>
            <a:stCxn id="210" idx="0"/>
            <a:endCxn id="210" idx="2"/>
          </p:cNvCxnSpPr>
          <p:nvPr/>
        </p:nvCxnSpPr>
        <p:spPr>
          <a:xfrm>
            <a:off x="6377200" y="3861275"/>
            <a:ext cx="0" cy="96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" name="Google Shape;213;p32"/>
          <p:cNvSpPr txBox="1"/>
          <p:nvPr/>
        </p:nvSpPr>
        <p:spPr>
          <a:xfrm>
            <a:off x="6526600" y="3960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4" name="Google Shape;214;p32"/>
          <p:cNvSpPr txBox="1"/>
          <p:nvPr/>
        </p:nvSpPr>
        <p:spPr>
          <a:xfrm>
            <a:off x="5547400" y="3960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5" name="Google Shape;215;p32"/>
          <p:cNvSpPr txBox="1"/>
          <p:nvPr/>
        </p:nvSpPr>
        <p:spPr>
          <a:xfrm>
            <a:off x="5547400" y="4408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3°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6" name="Google Shape;216;p32"/>
          <p:cNvSpPr txBox="1"/>
          <p:nvPr/>
        </p:nvSpPr>
        <p:spPr>
          <a:xfrm>
            <a:off x="6526600" y="4408825"/>
            <a:ext cx="6804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4° Q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17" name="Google Shape;217;p32"/>
          <p:cNvCxnSpPr/>
          <p:nvPr/>
        </p:nvCxnSpPr>
        <p:spPr>
          <a:xfrm flipH="1" rot="10800000">
            <a:off x="6370000" y="4373850"/>
            <a:ext cx="993600" cy="3600"/>
          </a:xfrm>
          <a:prstGeom prst="straightConnector1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</p:cxnSp>
      <p:cxnSp>
        <p:nvCxnSpPr>
          <p:cNvPr id="218" name="Google Shape;218;p32"/>
          <p:cNvCxnSpPr/>
          <p:nvPr/>
        </p:nvCxnSpPr>
        <p:spPr>
          <a:xfrm>
            <a:off x="5779975" y="1969800"/>
            <a:ext cx="1427400" cy="2372700"/>
          </a:xfrm>
          <a:prstGeom prst="straightConnector1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1 -2 -4 - tutti</a:t>
            </a:r>
            <a:endParaRPr/>
          </a:p>
        </p:txBody>
      </p:sp>
      <p:sp>
        <p:nvSpPr>
          <p:cNvPr id="224" name="Google Shape;224;p33"/>
          <p:cNvSpPr txBox="1"/>
          <p:nvPr>
            <p:ph idx="1" type="body"/>
          </p:nvPr>
        </p:nvSpPr>
        <p:spPr>
          <a:xfrm>
            <a:off x="311700" y="1114300"/>
            <a:ext cx="8520600" cy="34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70"/>
              <a:buNone/>
            </a:pPr>
            <a:r>
              <a:t/>
            </a:r>
            <a:endParaRPr b="1" sz="180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70"/>
              <a:buNone/>
            </a:pPr>
            <a:r>
              <a:rPr b="1" lang="it" sz="3750"/>
              <a:t>Inserite dei post-it nel quarto quadrante in corrispondenza dei 2 riquadri:</a:t>
            </a:r>
            <a:endParaRPr b="1" sz="37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70"/>
              <a:buNone/>
            </a:pPr>
            <a:r>
              <a:rPr b="1" lang="it" sz="3750"/>
              <a:t>quale qualità e superpotere scegliete per il vostro  AstroB?</a:t>
            </a:r>
            <a:endParaRPr b="1" sz="37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70"/>
              <a:buNone/>
            </a:pPr>
            <a:r>
              <a:t/>
            </a:r>
            <a:endParaRPr b="1" sz="37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70"/>
              <a:buNone/>
            </a:pPr>
            <a:r>
              <a:rPr lang="it" sz="3750"/>
              <a:t>1 minuto: riflessione individuale.</a:t>
            </a:r>
            <a:endParaRPr sz="37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70"/>
              <a:buNone/>
            </a:pPr>
            <a:r>
              <a:rPr lang="it" sz="3750"/>
              <a:t>2 minuti: condivisione in coppia (prendendo appunti).</a:t>
            </a:r>
            <a:endParaRPr sz="37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70"/>
              <a:buNone/>
            </a:pPr>
            <a:r>
              <a:rPr lang="it" sz="3750"/>
              <a:t>4 minuti: condivisione in 4 (inserendo post-it).</a:t>
            </a:r>
            <a:endParaRPr sz="37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170"/>
              <a:buNone/>
            </a:pPr>
            <a:r>
              <a:rPr lang="it" sz="3750"/>
              <a:t>Plenaria in team</a:t>
            </a:r>
            <a:endParaRPr sz="375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SzPts val="170"/>
              <a:buNone/>
            </a:pPr>
            <a:r>
              <a:t/>
            </a:r>
            <a:endParaRPr sz="1803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 (25 minuti)</a:t>
            </a:r>
            <a:endParaRPr/>
          </a:p>
        </p:txBody>
      </p:sp>
      <p:sp>
        <p:nvSpPr>
          <p:cNvPr id="230" name="Google Shape;230;p34"/>
          <p:cNvSpPr txBox="1"/>
          <p:nvPr>
            <p:ph idx="1" type="body"/>
          </p:nvPr>
        </p:nvSpPr>
        <p:spPr>
          <a:xfrm>
            <a:off x="311700" y="1197182"/>
            <a:ext cx="85206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it" sz="1948"/>
              <a:t>Al lavoro:</a:t>
            </a:r>
            <a:endParaRPr b="1" sz="1948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rPr b="1" lang="it" sz="1948"/>
              <a:t>prototipate il vostro AstroB!</a:t>
            </a:r>
            <a:endParaRPr b="1" sz="1948"/>
          </a:p>
        </p:txBody>
      </p:sp>
      <p:sp>
        <p:nvSpPr>
          <p:cNvPr id="231" name="Google Shape;231;p34"/>
          <p:cNvSpPr txBox="1"/>
          <p:nvPr>
            <p:ph idx="1" type="body"/>
          </p:nvPr>
        </p:nvSpPr>
        <p:spPr>
          <a:xfrm>
            <a:off x="447500" y="2676926"/>
            <a:ext cx="8520600" cy="20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it" sz="1848"/>
              <a:t>A seconda dei ruoli assegnati occupatevi di:</a:t>
            </a:r>
            <a:endParaRPr sz="1848"/>
          </a:p>
          <a:p>
            <a:pPr indent="-345982" lvl="0" marL="457200" rtl="0" algn="ctr">
              <a:spcBef>
                <a:spcPts val="1200"/>
              </a:spcBef>
              <a:spcAft>
                <a:spcPts val="0"/>
              </a:spcAft>
              <a:buSzPts val="1849"/>
              <a:buChar char="-"/>
            </a:pPr>
            <a:r>
              <a:rPr lang="it" sz="1848"/>
              <a:t>disegnare AstroB</a:t>
            </a:r>
            <a:endParaRPr sz="1848"/>
          </a:p>
          <a:p>
            <a:pPr indent="-345982" lvl="0" marL="457200" rtl="0" algn="ctr">
              <a:spcBef>
                <a:spcPts val="0"/>
              </a:spcBef>
              <a:spcAft>
                <a:spcPts val="0"/>
              </a:spcAft>
              <a:buSzPts val="1849"/>
              <a:buChar char="-"/>
            </a:pPr>
            <a:r>
              <a:rPr lang="it" sz="1848"/>
              <a:t>descrivere AstroB</a:t>
            </a:r>
            <a:endParaRPr sz="1848"/>
          </a:p>
          <a:p>
            <a:pPr indent="-345982" lvl="0" marL="457200" rtl="0" algn="ctr">
              <a:spcBef>
                <a:spcPts val="0"/>
              </a:spcBef>
              <a:spcAft>
                <a:spcPts val="0"/>
              </a:spcAft>
              <a:buSzPts val="1849"/>
              <a:buChar char="-"/>
            </a:pPr>
            <a:r>
              <a:rPr lang="it" sz="1848"/>
              <a:t>individuare la particella cosmica legata al superpotere                                       </a:t>
            </a:r>
            <a:r>
              <a:rPr lang="it" sz="1848"/>
              <a:t>(nome, immagine e motivo per cui l’avete scelta)</a:t>
            </a:r>
            <a:r>
              <a:rPr lang="it" sz="1848"/>
              <a:t> </a:t>
            </a:r>
            <a:endParaRPr sz="1848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gruppo (15 minuti)</a:t>
            </a:r>
            <a:endParaRPr/>
          </a:p>
        </p:txBody>
      </p:sp>
      <p:sp>
        <p:nvSpPr>
          <p:cNvPr id="237" name="Google Shape;237;p35"/>
          <p:cNvSpPr txBox="1"/>
          <p:nvPr>
            <p:ph idx="1" type="body"/>
          </p:nvPr>
        </p:nvSpPr>
        <p:spPr>
          <a:xfrm>
            <a:off x="311700" y="1197178"/>
            <a:ext cx="8520600" cy="5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rPr b="1" lang="it" sz="1948"/>
              <a:t>Il vostro prodotto finale</a:t>
            </a:r>
            <a:r>
              <a:rPr b="1" lang="it" sz="1948"/>
              <a:t>: il poster!</a:t>
            </a:r>
            <a:endParaRPr b="1" sz="1948"/>
          </a:p>
        </p:txBody>
      </p:sp>
      <p:sp>
        <p:nvSpPr>
          <p:cNvPr id="238" name="Google Shape;238;p35"/>
          <p:cNvSpPr txBox="1"/>
          <p:nvPr>
            <p:ph idx="1" type="body"/>
          </p:nvPr>
        </p:nvSpPr>
        <p:spPr>
          <a:xfrm>
            <a:off x="464100" y="2013225"/>
            <a:ext cx="8520600" cy="22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848"/>
              <a:t>Realizzate il poster di sintesi:</a:t>
            </a:r>
            <a:endParaRPr sz="1848"/>
          </a:p>
          <a:p>
            <a:pPr indent="-345982" lvl="0" marL="457200" rtl="0" algn="ctr">
              <a:spcBef>
                <a:spcPts val="1200"/>
              </a:spcBef>
              <a:spcAft>
                <a:spcPts val="0"/>
              </a:spcAft>
              <a:buSzPts val="1849"/>
              <a:buChar char="❏"/>
            </a:pPr>
            <a:r>
              <a:rPr lang="it" sz="1848"/>
              <a:t>titolo</a:t>
            </a:r>
            <a:endParaRPr sz="1848"/>
          </a:p>
          <a:p>
            <a:pPr indent="-345982" lvl="0" marL="457200" rtl="0" algn="ctr">
              <a:spcBef>
                <a:spcPts val="0"/>
              </a:spcBef>
              <a:spcAft>
                <a:spcPts val="0"/>
              </a:spcAft>
              <a:buSzPts val="1849"/>
              <a:buChar char="❏"/>
            </a:pPr>
            <a:r>
              <a:rPr lang="it" sz="1848"/>
              <a:t>immagine di AstroB</a:t>
            </a:r>
            <a:endParaRPr sz="1848"/>
          </a:p>
          <a:p>
            <a:pPr indent="-345982" lvl="0" marL="457200" rtl="0" algn="ctr">
              <a:spcBef>
                <a:spcPts val="0"/>
              </a:spcBef>
              <a:spcAft>
                <a:spcPts val="0"/>
              </a:spcAft>
              <a:buSzPts val="1849"/>
              <a:buChar char="❏"/>
            </a:pPr>
            <a:r>
              <a:rPr lang="it" sz="1848"/>
              <a:t>descrizione sintetica di AstroB (aspetti che volete mettere in evidenza)</a:t>
            </a:r>
            <a:endParaRPr sz="1848"/>
          </a:p>
          <a:p>
            <a:pPr indent="-345982" lvl="0" marL="457200" rtl="0" algn="ctr">
              <a:spcBef>
                <a:spcPts val="0"/>
              </a:spcBef>
              <a:spcAft>
                <a:spcPts val="0"/>
              </a:spcAft>
              <a:buSzPts val="1849"/>
              <a:buChar char="❏"/>
            </a:pPr>
            <a:r>
              <a:rPr lang="it" sz="1848"/>
              <a:t>astroparticella associata ad AstroB</a:t>
            </a:r>
            <a:endParaRPr sz="1848"/>
          </a:p>
          <a:p>
            <a:pPr indent="-345982" lvl="0" marL="457200" rtl="0" algn="ctr">
              <a:spcBef>
                <a:spcPts val="0"/>
              </a:spcBef>
              <a:spcAft>
                <a:spcPts val="0"/>
              </a:spcAft>
              <a:buSzPts val="1849"/>
              <a:buChar char="❏"/>
            </a:pPr>
            <a:r>
              <a:rPr lang="it" sz="1848"/>
              <a:t>firmatelo</a:t>
            </a:r>
            <a:endParaRPr sz="1848"/>
          </a:p>
        </p:txBody>
      </p:sp>
      <p:sp>
        <p:nvSpPr>
          <p:cNvPr id="239" name="Google Shape;239;p35"/>
          <p:cNvSpPr txBox="1"/>
          <p:nvPr>
            <p:ph idx="1" type="body"/>
          </p:nvPr>
        </p:nvSpPr>
        <p:spPr>
          <a:xfrm>
            <a:off x="397725" y="4419078"/>
            <a:ext cx="8520600" cy="5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rPr b="1" lang="it" sz="1948"/>
              <a:t>NB: importante collaborare!</a:t>
            </a:r>
            <a:endParaRPr b="1" sz="1948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Ora tocca alla giuria…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… nel mentre, raccontiamo!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Narrazione in gruppo con Padlet (30 min)</a:t>
            </a:r>
            <a:endParaRPr/>
          </a:p>
        </p:txBody>
      </p:sp>
      <p:sp>
        <p:nvSpPr>
          <p:cNvPr id="255" name="Google Shape;25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Narrate l’attività progettata e realizzata nel vostro team,</a:t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adoperando lo strumento del blog (padlet di classe)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Vincoli della narrazione: provate a utilizzare il più possibile termini tecnici evidenziandoli tramite un hashtag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NB: allegate il vostro poster (il prodotto creativo del gruppo), una foto del team e anche le foto dei cartelloni prodotti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Narrazione in gruppo con Padlet</a:t>
            </a:r>
            <a:endParaRPr/>
          </a:p>
        </p:txBody>
      </p:sp>
      <p:sp>
        <p:nvSpPr>
          <p:cNvPr id="261" name="Google Shape;261;p39"/>
          <p:cNvSpPr txBox="1"/>
          <p:nvPr>
            <p:ph idx="1" type="body"/>
          </p:nvPr>
        </p:nvSpPr>
        <p:spPr>
          <a:xfrm>
            <a:off x="311700" y="2065025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9600" u="sng">
                <a:solidFill>
                  <a:schemeClr val="hlink"/>
                </a:solidFill>
                <a:hlinkClick r:id="rId3"/>
              </a:rPr>
              <a:t>https://padlet.com/samanthaaimi/icd2023-sdw0y9cgilcvslij</a:t>
            </a:r>
            <a:endParaRPr sz="96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0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 presentazioni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dei fantastici 29!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Riflessione guidata (1)</a:t>
            </a:r>
            <a:endParaRPr b="1"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Qual è il superpotere del tuo Fantastico?</a:t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Usa un post-it e collocalo ovunque nell’area dedicata.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/>
              <a:t>[2 minuti]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100" y="2766200"/>
            <a:ext cx="1468925" cy="229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Riflessione guidata</a:t>
            </a:r>
            <a:r>
              <a:rPr b="1" lang="it"/>
              <a:t> (1)</a:t>
            </a:r>
            <a:endParaRPr b="1"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Indica due qualità caratteriali positive e due negative del tuo supereroe.</a:t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Usa un post-it e collocalo ovunque nell’area dedicata.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[5 minuti]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100" y="2766200"/>
            <a:ext cx="1468925" cy="229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Riflessione guidata</a:t>
            </a:r>
            <a:r>
              <a:rPr b="1" lang="it"/>
              <a:t> (1)</a:t>
            </a:r>
            <a:endParaRPr b="1"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152"/>
              <a:t>Q</a:t>
            </a:r>
            <a:r>
              <a:rPr i="1" lang="it" sz="2133"/>
              <a:t>ual è il particolare aspetto caratteriale del tuo personaggio a essere esaltato dal superpotere? E’ un punto di forza o un punto di debolezza? Cambia quella particolare qualità una volta acquisito il superpotere?</a:t>
            </a:r>
            <a:endParaRPr i="1"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33"/>
              <a:t>Usa un post-it e collocalo ovunque nell’area dedicata.</a:t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133"/>
              <a:t>[5 minuti]</a:t>
            </a:r>
            <a:endParaRPr b="1" sz="213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100" y="2766200"/>
            <a:ext cx="1468925" cy="229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Riflessione guidata</a:t>
            </a:r>
            <a:r>
              <a:rPr b="1" lang="it"/>
              <a:t> (1)</a:t>
            </a:r>
            <a:endParaRPr b="1"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100"/>
              <a:t>Utilizza </a:t>
            </a:r>
            <a:r>
              <a:rPr i="1" lang="it" sz="2133"/>
              <a:t>l’Ipad per cercare la particella cosmica da associare al superpotere, quindi motiva la tua scelta. </a:t>
            </a:r>
            <a:endParaRPr i="1"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33"/>
              <a:t>Usa un post-it e collocalo ovunque nell’area dedicata.</a:t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133"/>
              <a:t>[10 minuti]</a:t>
            </a:r>
            <a:endParaRPr b="1" sz="213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100" y="2766200"/>
            <a:ext cx="1468925" cy="229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Riflessione guidata (T)</a:t>
            </a:r>
            <a:endParaRPr b="1"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100"/>
              <a:t>Analizzate insieme le tre aree compilate del vostro cartellone, quindi individuate le risposte del team rispetto alle domande poste.</a:t>
            </a:r>
            <a:r>
              <a:rPr i="1" lang="it" sz="2133"/>
              <a:t> </a:t>
            </a:r>
            <a:endParaRPr i="1"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33"/>
              <a:t>Usa un post-it e collocalo ovunque nell’area dedicata.</a:t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33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133"/>
              <a:t>[10 minuti]</a:t>
            </a:r>
            <a:endParaRPr b="1" sz="213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725" y="2782800"/>
            <a:ext cx="1458300" cy="227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Il poster</a:t>
            </a:r>
            <a:r>
              <a:rPr b="1" lang="it"/>
              <a:t> (T)</a:t>
            </a:r>
            <a:endParaRPr b="1"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7350"/>
              <a:t>A seconda dei ruoli assegnati, create un poster digitale </a:t>
            </a:r>
            <a:endParaRPr i="1" sz="73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7350"/>
              <a:t>(Canva, PPT, …) che riassuma quanto avete elaborato </a:t>
            </a:r>
            <a:r>
              <a:rPr i="1" lang="it" sz="7350"/>
              <a:t>insieme</a:t>
            </a:r>
            <a:r>
              <a:rPr i="1" lang="it" sz="7350"/>
              <a:t>:</a:t>
            </a:r>
            <a:r>
              <a:rPr i="1" lang="it" sz="7350"/>
              <a:t> </a:t>
            </a:r>
            <a:endParaRPr i="1" sz="73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350"/>
          </a:p>
          <a:p>
            <a:pPr indent="-345281" lvl="0" marL="457200" rtl="0" algn="ctr">
              <a:spcBef>
                <a:spcPts val="1200"/>
              </a:spcBef>
              <a:spcAft>
                <a:spcPts val="0"/>
              </a:spcAft>
              <a:buSzPct val="100000"/>
              <a:buChar char="❏"/>
            </a:pPr>
            <a:r>
              <a:rPr lang="it" sz="7350"/>
              <a:t>un’immagine del supereroe</a:t>
            </a:r>
            <a:endParaRPr sz="7350"/>
          </a:p>
          <a:p>
            <a:pPr indent="-345281" lvl="0" marL="457200" rtl="0" algn="ctr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it" sz="7350"/>
              <a:t>la particella cosmica associata al superpotere</a:t>
            </a:r>
            <a:endParaRPr sz="7350"/>
          </a:p>
          <a:p>
            <a:pPr indent="-345281" lvl="0" marL="457200" rtl="0" algn="ctr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it" sz="7350"/>
              <a:t>una breve descrizione del personaggio (qualità)</a:t>
            </a:r>
            <a:endParaRPr sz="73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35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7350"/>
              <a:t>[20 minuti]</a:t>
            </a:r>
            <a:endParaRPr b="1" sz="735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1100" y="2699850"/>
            <a:ext cx="1502900" cy="234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#Hackathon</a:t>
            </a:r>
            <a:endParaRPr/>
          </a:p>
        </p:txBody>
      </p:sp>
      <p:sp>
        <p:nvSpPr>
          <p:cNvPr id="115" name="Google Shape;115;p21"/>
          <p:cNvSpPr txBox="1"/>
          <p:nvPr>
            <p:ph type="title"/>
          </p:nvPr>
        </p:nvSpPr>
        <p:spPr>
          <a:xfrm>
            <a:off x="1117000" y="3894450"/>
            <a:ext cx="7109100" cy="97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920"/>
              <a:t>Fate vostro il</a:t>
            </a:r>
            <a:r>
              <a:rPr lang="it" sz="2920"/>
              <a:t> motto dei Makers:</a:t>
            </a:r>
            <a:endParaRPr sz="292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920"/>
              <a:t>“meglio fatto che perfetto!”</a:t>
            </a:r>
            <a:endParaRPr sz="29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